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9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EBAC30-DCFF-6101-2F12-F59568040122}" name="Leigh Gant (Education Manager)" initials="LM" userId="S::education-manager@asa.asn.au::9f9f7394-d5ed-430e-86e9-9dd0b6e91051" providerId="AD"/>
  <p188:author id="{6BF0E861-8E93-CC1C-045A-DB5AFA15E35F}" name="Rachel Waterhouse (CEO)" initials="RW(" userId="S::ceo@asa.asn.au::052ec0f5-736e-4944-917a-966cb158cf20" providerId="AD"/>
  <p188:author id="{2E23A374-2DE9-CE23-419E-1043F26668EE}" name="Fiona Balzer (Policy)" initials="F(" userId="S::policy@asa.asn.au::09c69f8e-8854-466b-8e9d-8d081f5a99b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544C61-ACAE-41E2-A342-83D7A3EAEBD1}" v="1" dt="2023-09-09T08:58:36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969" autoAdjust="0"/>
  </p:normalViewPr>
  <p:slideViewPr>
    <p:cSldViewPr snapToGrid="0">
      <p:cViewPr varScale="1">
        <p:scale>
          <a:sx n="64" d="100"/>
          <a:sy n="64" d="100"/>
        </p:scale>
        <p:origin x="13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915D9-5462-43D9-9B96-2F49F5A0846F}" type="datetimeFigureOut">
              <a:rPr lang="en-AU" smtClean="0"/>
              <a:t>26/02/2024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432EE-AFB3-4689-B76E-E2B97D683FC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195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2262" y="227719"/>
            <a:ext cx="11753824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-Light"/>
                <a:cs typeface="Gilroy-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endParaRPr spc="2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"/>
                <a:cs typeface="Gilroy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25">
                <a:latin typeface="Gilroy-Medium"/>
                <a:cs typeface="Gilroy-Medium"/>
              </a:rPr>
              <a:t>Vision</a:t>
            </a:r>
            <a:r>
              <a:rPr spc="45">
                <a:latin typeface="Gilroy-Medium"/>
                <a:cs typeface="Gilroy-Medium"/>
              </a:rPr>
              <a:t> </a:t>
            </a:r>
            <a:r>
              <a:t>|</a:t>
            </a:r>
            <a:r>
              <a:rPr spc="50"/>
              <a:t> </a:t>
            </a:r>
            <a:r>
              <a:rPr spc="35"/>
              <a:t>Exploration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74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92BD"/>
                </a:solidFill>
                <a:latin typeface="Gilroy-SemiBold"/>
                <a:cs typeface="Gilroy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-Light"/>
                <a:cs typeface="Gilroy-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endParaRPr spc="2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"/>
                <a:cs typeface="Gilroy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25">
                <a:latin typeface="Gilroy-Medium"/>
                <a:cs typeface="Gilroy-Medium"/>
              </a:rPr>
              <a:t>Vision</a:t>
            </a:r>
            <a:r>
              <a:rPr spc="45">
                <a:latin typeface="Gilroy-Medium"/>
                <a:cs typeface="Gilroy-Medium"/>
              </a:rPr>
              <a:t> </a:t>
            </a:r>
            <a:r>
              <a:t>|</a:t>
            </a:r>
            <a:r>
              <a:rPr spc="50"/>
              <a:t> </a:t>
            </a:r>
            <a:r>
              <a:rPr spc="35"/>
              <a:t>Exploration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99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92BD"/>
                </a:solidFill>
                <a:latin typeface="Gilroy-SemiBold"/>
                <a:cs typeface="Gilroy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917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2150" y="1577340"/>
            <a:ext cx="5306282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-Light"/>
                <a:cs typeface="Gilroy-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endParaRPr spc="2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"/>
                <a:cs typeface="Gilroy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25">
                <a:latin typeface="Gilroy-Medium"/>
                <a:cs typeface="Gilroy-Medium"/>
              </a:rPr>
              <a:t>Vision</a:t>
            </a:r>
            <a:r>
              <a:rPr spc="45">
                <a:latin typeface="Gilroy-Medium"/>
                <a:cs typeface="Gilroy-Medium"/>
              </a:rPr>
              <a:t> </a:t>
            </a:r>
            <a:r>
              <a:t>|</a:t>
            </a:r>
            <a:r>
              <a:rPr spc="50"/>
              <a:t> </a:t>
            </a:r>
            <a:r>
              <a:rPr spc="35"/>
              <a:t>Exploration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299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92BD"/>
                </a:solidFill>
                <a:latin typeface="Gilroy-SemiBold"/>
                <a:cs typeface="Gilroy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-Light"/>
                <a:cs typeface="Gilroy-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endParaRPr spc="2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"/>
                <a:cs typeface="Gilroy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25">
                <a:latin typeface="Gilroy-Medium"/>
                <a:cs typeface="Gilroy-Medium"/>
              </a:rPr>
              <a:t>Vision</a:t>
            </a:r>
            <a:r>
              <a:rPr spc="45">
                <a:latin typeface="Gilroy-Medium"/>
                <a:cs typeface="Gilroy-Medium"/>
              </a:rPr>
              <a:t> </a:t>
            </a:r>
            <a:r>
              <a:t>|</a:t>
            </a:r>
            <a:r>
              <a:rPr spc="50"/>
              <a:t> </a:t>
            </a:r>
            <a:r>
              <a:rPr spc="35"/>
              <a:t>Exploration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966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114" y="56565"/>
            <a:ext cx="12035155" cy="6724015"/>
          </a:xfrm>
          <a:custGeom>
            <a:avLst/>
            <a:gdLst/>
            <a:ahLst/>
            <a:cxnLst/>
            <a:rect l="l" t="t" r="r" b="b"/>
            <a:pathLst>
              <a:path w="12035155" h="6724015">
                <a:moveTo>
                  <a:pt x="12035155" y="0"/>
                </a:moveTo>
                <a:lnTo>
                  <a:pt x="0" y="0"/>
                </a:lnTo>
                <a:lnTo>
                  <a:pt x="0" y="6723443"/>
                </a:lnTo>
                <a:lnTo>
                  <a:pt x="12035155" y="6723443"/>
                </a:lnTo>
                <a:lnTo>
                  <a:pt x="12035155" y="0"/>
                </a:lnTo>
                <a:close/>
              </a:path>
            </a:pathLst>
          </a:custGeom>
          <a:solidFill>
            <a:srgbClr val="0092B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43917" y="2650490"/>
            <a:ext cx="2304288" cy="113995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-Light"/>
                <a:cs typeface="Gilroy-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endParaRPr spc="2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92BD"/>
                </a:solidFill>
                <a:latin typeface="Gilroy"/>
                <a:cs typeface="Gilroy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25">
                <a:latin typeface="Gilroy-Medium"/>
                <a:cs typeface="Gilroy-Medium"/>
              </a:rPr>
              <a:t>Vision</a:t>
            </a:r>
            <a:r>
              <a:rPr spc="45">
                <a:latin typeface="Gilroy-Medium"/>
                <a:cs typeface="Gilroy-Medium"/>
              </a:rPr>
              <a:t> </a:t>
            </a:r>
            <a:r>
              <a:t>|</a:t>
            </a:r>
            <a:r>
              <a:rPr spc="50"/>
              <a:t> </a:t>
            </a:r>
            <a:r>
              <a:rPr spc="35"/>
              <a:t>Exploration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997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114" y="56565"/>
            <a:ext cx="12035155" cy="6724015"/>
          </a:xfrm>
          <a:custGeom>
            <a:avLst/>
            <a:gdLst/>
            <a:ahLst/>
            <a:cxnLst/>
            <a:rect l="l" t="t" r="r" b="b"/>
            <a:pathLst>
              <a:path w="12035155" h="6724015">
                <a:moveTo>
                  <a:pt x="12035155" y="0"/>
                </a:moveTo>
                <a:lnTo>
                  <a:pt x="0" y="0"/>
                </a:lnTo>
                <a:lnTo>
                  <a:pt x="0" y="6723443"/>
                </a:lnTo>
                <a:lnTo>
                  <a:pt x="12035155" y="6723443"/>
                </a:lnTo>
                <a:lnTo>
                  <a:pt x="12035155" y="0"/>
                </a:lnTo>
                <a:close/>
              </a:path>
            </a:pathLst>
          </a:custGeom>
          <a:solidFill>
            <a:srgbClr val="0092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94173" y="1172046"/>
            <a:ext cx="7210003" cy="314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92BD"/>
                </a:solidFill>
                <a:latin typeface="Gilroy-SemiBold"/>
                <a:cs typeface="Gilroy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4126" y="2340419"/>
            <a:ext cx="10883900" cy="2175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22190" y="6378497"/>
            <a:ext cx="811530" cy="24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92BD"/>
                </a:solidFill>
                <a:latin typeface="Gilroy-Light"/>
                <a:cs typeface="Gilroy-Light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endParaRPr spc="2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75088" y="6378497"/>
            <a:ext cx="1650365" cy="24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92BD"/>
                </a:solidFill>
                <a:latin typeface="Gilroy"/>
                <a:cs typeface="Gilroy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pc="25">
                <a:latin typeface="Gilroy-Medium"/>
                <a:cs typeface="Gilroy-Medium"/>
              </a:rPr>
              <a:t>Vision</a:t>
            </a:r>
            <a:r>
              <a:rPr spc="45">
                <a:latin typeface="Gilroy-Medium"/>
                <a:cs typeface="Gilroy-Medium"/>
              </a:rPr>
              <a:t> </a:t>
            </a:r>
            <a:r>
              <a:t>|</a:t>
            </a:r>
            <a:r>
              <a:rPr spc="50"/>
              <a:t> </a:t>
            </a:r>
            <a:r>
              <a:rPr spc="35"/>
              <a:t>Exploration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40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1920"/>
              </p:ext>
            </p:extLst>
          </p:nvPr>
        </p:nvGraphicFramePr>
        <p:xfrm>
          <a:off x="2536901" y="2626044"/>
          <a:ext cx="7673900" cy="1916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9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2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2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360">
                <a:tc>
                  <a:txBody>
                    <a:bodyPr/>
                    <a:lstStyle/>
                    <a:p>
                      <a:pPr marR="44450" algn="ctr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en-AU" sz="1700" b="1" spc="10" dirty="0">
                          <a:solidFill>
                            <a:srgbClr val="FFFFFF"/>
                          </a:solidFill>
                          <a:latin typeface="Gilroy-SemiBold"/>
                          <a:cs typeface="Gilroy-SemiBold"/>
                        </a:rPr>
                        <a:t>Educate</a:t>
                      </a:r>
                      <a:endParaRPr sz="1700" dirty="0">
                        <a:latin typeface="Gilroy-SemiBold"/>
                        <a:cs typeface="Gilroy-SemiBold"/>
                      </a:endParaRPr>
                    </a:p>
                  </a:txBody>
                  <a:tcPr marL="0" marR="0" marT="69850" marB="0">
                    <a:lnR w="28575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A3E60"/>
                    </a:solidFill>
                  </a:tcPr>
                </a:tc>
                <a:tc>
                  <a:txBody>
                    <a:bodyPr/>
                    <a:lstStyle/>
                    <a:p>
                      <a:pPr marL="806450" indent="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lang="en-AU" sz="1700" b="1" spc="10" dirty="0">
                          <a:solidFill>
                            <a:srgbClr val="FFFFFF"/>
                          </a:solidFill>
                          <a:latin typeface="Gilroy-SemiBold"/>
                          <a:cs typeface="Gilroy-SemiBold"/>
                        </a:rPr>
                        <a:t>Connect</a:t>
                      </a:r>
                      <a:endParaRPr sz="1700" dirty="0">
                        <a:latin typeface="Gilroy-SemiBold"/>
                        <a:cs typeface="Gilroy-SemiBold"/>
                      </a:endParaRPr>
                    </a:p>
                  </a:txBody>
                  <a:tcPr marL="0" marR="0" marT="698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A3E60"/>
                    </a:solidFill>
                  </a:tcPr>
                </a:tc>
                <a:tc>
                  <a:txBody>
                    <a:bodyPr/>
                    <a:lstStyle/>
                    <a:p>
                      <a:pPr marL="806450" marR="5715" indent="0" algn="l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en-AU" sz="1700" b="1" spc="10" dirty="0">
                          <a:solidFill>
                            <a:srgbClr val="FFFFFF"/>
                          </a:solidFill>
                          <a:latin typeface="Gilroy-SemiBold"/>
                          <a:cs typeface="Gilroy-SemiBold"/>
                        </a:rPr>
                        <a:t>Advocate</a:t>
                      </a:r>
                      <a:endParaRPr sz="1700" b="1" spc="10" dirty="0">
                        <a:solidFill>
                          <a:srgbClr val="FFFFFF"/>
                        </a:solidFill>
                        <a:latin typeface="Gilroy-SemiBold"/>
                        <a:cs typeface="Gilroy-SemiBold"/>
                      </a:endParaRPr>
                    </a:p>
                  </a:txBody>
                  <a:tcPr marL="0" marR="0" marT="6286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A3E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15">
                <a:tc>
                  <a:txBody>
                    <a:bodyPr/>
                    <a:lstStyle/>
                    <a:p>
                      <a:pPr marR="90170" algn="ctr">
                        <a:lnSpc>
                          <a:spcPts val="1639"/>
                        </a:lnSpc>
                        <a:spcBef>
                          <a:spcPts val="685"/>
                        </a:spcBef>
                      </a:pPr>
                      <a:r>
                        <a:rPr lang="en-US" sz="1400" spc="-5" dirty="0">
                          <a:solidFill>
                            <a:srgbClr val="FFFFFF"/>
                          </a:solidFill>
                          <a:latin typeface="Gilroy-Medium"/>
                          <a:ea typeface="+mn-ea"/>
                          <a:cs typeface="Gilroy-Medium"/>
                        </a:rPr>
                        <a:t>Insights / News</a:t>
                      </a:r>
                      <a:endParaRPr sz="1400" dirty="0">
                        <a:latin typeface="Gilroy-Medium"/>
                        <a:cs typeface="Gilroy-Medium"/>
                      </a:endParaRPr>
                    </a:p>
                  </a:txBody>
                  <a:tcPr marL="0" marR="0" marT="86995" marB="0"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639"/>
                        </a:lnSpc>
                        <a:spcBef>
                          <a:spcPts val="685"/>
                        </a:spcBef>
                        <a:tabLst>
                          <a:tab pos="984250" algn="l"/>
                        </a:tabLst>
                      </a:pPr>
                      <a:r>
                        <a:rPr lang="en-AU" sz="1400" dirty="0">
                          <a:solidFill>
                            <a:schemeClr val="bg1"/>
                          </a:solidFill>
                          <a:latin typeface="Gilroy-Medium"/>
                          <a:ea typeface="+mn-ea"/>
                          <a:cs typeface="Gilroy-Medium"/>
                        </a:rPr>
                        <a:t>Investing groups</a:t>
                      </a:r>
                      <a:endParaRPr sz="1400" dirty="0">
                        <a:solidFill>
                          <a:schemeClr val="bg1"/>
                        </a:solidFill>
                        <a:latin typeface="Gilroy-Medium"/>
                        <a:ea typeface="+mn-ea"/>
                        <a:cs typeface="Gilroy-Medium"/>
                      </a:endParaRPr>
                    </a:p>
                  </a:txBody>
                  <a:tcPr marL="0" marR="0" marT="869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39"/>
                        </a:lnSpc>
                        <a:spcBef>
                          <a:spcPts val="685"/>
                        </a:spcBef>
                      </a:pPr>
                      <a:r>
                        <a:rPr lang="en-AU" sz="1400" dirty="0">
                          <a:solidFill>
                            <a:schemeClr val="bg1"/>
                          </a:solidFill>
                          <a:latin typeface="Gilroy-Medium"/>
                          <a:ea typeface="+mn-ea"/>
                          <a:cs typeface="Gilroy-Medium"/>
                        </a:rPr>
                        <a:t>Advocacy</a:t>
                      </a:r>
                      <a:endParaRPr sz="1400" dirty="0">
                        <a:solidFill>
                          <a:schemeClr val="bg1"/>
                        </a:solidFill>
                        <a:latin typeface="Gilroy-Medium"/>
                        <a:ea typeface="+mn-ea"/>
                        <a:cs typeface="Gilroy-Medium"/>
                      </a:endParaRPr>
                    </a:p>
                  </a:txBody>
                  <a:tcPr marL="0" marR="0" marT="8699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00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681">
                <a:tc>
                  <a:txBody>
                    <a:bodyPr/>
                    <a:lstStyle/>
                    <a:p>
                      <a:pPr marL="0" marR="90170" indent="0" algn="ctr">
                        <a:lnSpc>
                          <a:spcPts val="1605"/>
                        </a:lnSpc>
                      </a:pPr>
                      <a:r>
                        <a:rPr lang="en-US" sz="1400" spc="-10" dirty="0">
                          <a:solidFill>
                            <a:srgbClr val="FFFFFF"/>
                          </a:solidFill>
                          <a:latin typeface="Gilroy-Medium"/>
                          <a:ea typeface="+mn-ea"/>
                          <a:cs typeface="Gilroy-Medium"/>
                        </a:rPr>
                        <a:t>EQUITY magazine</a:t>
                      </a:r>
                      <a:endParaRPr sz="1400" dirty="0">
                        <a:latin typeface="Gilroy-Medium"/>
                        <a:cs typeface="Gilroy-Medium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8580" lvl="1" indent="0" algn="ctr">
                        <a:lnSpc>
                          <a:spcPts val="1605"/>
                        </a:lnSpc>
                      </a:pPr>
                      <a:r>
                        <a:rPr lang="en-AU" sz="1400" dirty="0">
                          <a:solidFill>
                            <a:schemeClr val="bg1"/>
                          </a:solidFill>
                          <a:latin typeface="Gilroy-Medium"/>
                          <a:ea typeface="+mn-ea"/>
                          <a:cs typeface="Gilroy-Medium"/>
                        </a:rPr>
                        <a:t>Membership</a:t>
                      </a:r>
                      <a:endParaRPr sz="1400" dirty="0">
                        <a:solidFill>
                          <a:schemeClr val="bg1"/>
                        </a:solidFill>
                        <a:latin typeface="Gilroy-Medium"/>
                        <a:ea typeface="+mn-ea"/>
                        <a:cs typeface="Gilroy-Medium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605"/>
                        </a:lnSpc>
                      </a:pPr>
                      <a:r>
                        <a:rPr lang="en-AU" sz="1400" dirty="0">
                          <a:solidFill>
                            <a:srgbClr val="FFFFFF"/>
                          </a:solidFill>
                          <a:latin typeface="Gilroy-Medium"/>
                          <a:cs typeface="Gilroy-Medium"/>
                        </a:rPr>
                        <a:t>C</a:t>
                      </a:r>
                      <a:r>
                        <a:rPr lang="en-US" sz="1400" dirty="0" err="1">
                          <a:solidFill>
                            <a:srgbClr val="FFFFFF"/>
                          </a:solidFill>
                          <a:latin typeface="Gilroy-Medium"/>
                          <a:cs typeface="Gilroy-Medium"/>
                        </a:rPr>
                        <a:t>ompany</a:t>
                      </a:r>
                      <a:r>
                        <a:rPr lang="en-US" sz="1400" dirty="0">
                          <a:solidFill>
                            <a:srgbClr val="FFFFFF"/>
                          </a:solidFill>
                          <a:latin typeface="Gilroy-Medium"/>
                          <a:cs typeface="Gilroy-Medium"/>
                        </a:rPr>
                        <a:t> monitoring</a:t>
                      </a:r>
                      <a:endParaRPr sz="1400" dirty="0">
                        <a:solidFill>
                          <a:schemeClr val="bg1"/>
                        </a:solidFill>
                        <a:latin typeface="Gilroy-Medium"/>
                        <a:cs typeface="Gilroy-Medium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493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00"/>
                        </a:lnSpc>
                      </a:pPr>
                      <a:r>
                        <a:rPr lang="en-US" sz="1400" spc="-10" dirty="0">
                          <a:solidFill>
                            <a:srgbClr val="FFFFFF"/>
                          </a:solidFill>
                          <a:latin typeface="Gilroy-Medium"/>
                          <a:cs typeface="Gilroy-Medium"/>
                        </a:rPr>
                        <a:t>Courses / Events</a:t>
                      </a:r>
                      <a:endParaRPr sz="1400" dirty="0">
                        <a:latin typeface="Gilroy-Medium"/>
                        <a:cs typeface="Gilroy-Medium"/>
                      </a:endParaRPr>
                    </a:p>
                  </a:txBody>
                  <a:tcPr marL="0" marR="0" marT="0" marB="0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 marL="806450" indent="0" algn="l">
                        <a:lnSpc>
                          <a:spcPts val="1600"/>
                        </a:lnSpc>
                      </a:pPr>
                      <a:endParaRPr sz="1400" dirty="0">
                        <a:latin typeface="Gilroy-Medium"/>
                        <a:cs typeface="Gilroy-Medium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AU" sz="1400" dirty="0">
                          <a:solidFill>
                            <a:schemeClr val="bg1"/>
                          </a:solidFill>
                          <a:latin typeface="Gilroy-Medium"/>
                          <a:cs typeface="Gilroy-Medium"/>
                        </a:rPr>
                        <a:t>News and media</a:t>
                      </a:r>
                      <a:endParaRPr sz="1400" dirty="0">
                        <a:solidFill>
                          <a:schemeClr val="bg1"/>
                        </a:solidFill>
                        <a:latin typeface="Gilroy-Medium"/>
                        <a:cs typeface="Gilroy-Medium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83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600"/>
                        </a:lnSpc>
                      </a:pPr>
                      <a:r>
                        <a:rPr lang="en-AU" sz="1400" spc="-10" dirty="0">
                          <a:solidFill>
                            <a:srgbClr val="FFFFFF"/>
                          </a:solidFill>
                          <a:latin typeface="Gilroy-Medium"/>
                          <a:ea typeface="+mn-ea"/>
                          <a:cs typeface="Gilroy-Medium"/>
                        </a:rPr>
                        <a:t>Webinars</a:t>
                      </a:r>
                      <a:endParaRPr sz="1400" spc="-10" dirty="0">
                        <a:solidFill>
                          <a:srgbClr val="FFFFFF"/>
                        </a:solidFill>
                        <a:latin typeface="Gilroy-Medium"/>
                        <a:ea typeface="+mn-ea"/>
                        <a:cs typeface="Gilroy-Medium"/>
                      </a:endParaRPr>
                    </a:p>
                  </a:txBody>
                  <a:tcPr marL="0" marR="0" marT="0" marB="0"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 marL="806450" lvl="0" indent="0" algn="l">
                        <a:lnSpc>
                          <a:spcPts val="1600"/>
                        </a:lnSpc>
                      </a:pPr>
                      <a:endParaRPr sz="1400" spc="-10" dirty="0">
                        <a:solidFill>
                          <a:srgbClr val="FFFFFF"/>
                        </a:solidFill>
                        <a:latin typeface="Gilroy-Medium"/>
                        <a:ea typeface="+mn-ea"/>
                        <a:cs typeface="Gilroy-Medium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005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35"/>
                        </a:lnSpc>
                        <a:tabLst>
                          <a:tab pos="628650" algn="l"/>
                        </a:tabLst>
                      </a:pPr>
                      <a:r>
                        <a:rPr lang="en-AU" sz="1400" spc="5" dirty="0">
                          <a:solidFill>
                            <a:srgbClr val="FFFFFF"/>
                          </a:solidFill>
                          <a:latin typeface="Gilroy-Medium"/>
                          <a:ea typeface="+mn-ea"/>
                          <a:cs typeface="Gilroy-Medium"/>
                        </a:rPr>
                        <a:t>Podcasts</a:t>
                      </a:r>
                      <a:endParaRPr sz="1400" spc="5" dirty="0">
                        <a:solidFill>
                          <a:srgbClr val="FFFFFF"/>
                        </a:solidFill>
                        <a:latin typeface="Gilroy-Medium"/>
                        <a:ea typeface="+mn-ea"/>
                        <a:cs typeface="Gilroy-Medium"/>
                      </a:endParaRPr>
                    </a:p>
                  </a:txBody>
                  <a:tcPr marL="0" marR="0" marT="0" marB="0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 marL="806450" indent="0" algn="l">
                        <a:lnSpc>
                          <a:spcPts val="1635"/>
                        </a:lnSpc>
                        <a:tabLst>
                          <a:tab pos="628650" algn="l"/>
                        </a:tabLst>
                      </a:pPr>
                      <a:endParaRPr sz="1400" spc="5" dirty="0">
                        <a:solidFill>
                          <a:srgbClr val="FFFFFF"/>
                        </a:solidFill>
                        <a:latin typeface="Gilroy-Medium"/>
                        <a:ea typeface="+mn-ea"/>
                        <a:cs typeface="Gilroy-Medium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solidFill>
                      <a:srgbClr val="00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232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635"/>
                        </a:lnSpc>
                      </a:pPr>
                      <a:r>
                        <a:rPr lang="en-AU" sz="1400" dirty="0">
                          <a:solidFill>
                            <a:schemeClr val="bg1"/>
                          </a:solidFill>
                          <a:latin typeface="Gilroy-Medium"/>
                          <a:cs typeface="Gilroy-Medium"/>
                        </a:rPr>
                        <a:t>Voting intentions</a:t>
                      </a:r>
                      <a:endParaRPr sz="1400" dirty="0">
                        <a:solidFill>
                          <a:schemeClr val="bg1"/>
                        </a:solidFill>
                        <a:latin typeface="Gilroy-Medium"/>
                        <a:cs typeface="Gilroy-Medium"/>
                      </a:endParaRPr>
                    </a:p>
                  </a:txBody>
                  <a:tcPr marL="0" marR="0" marT="0" marB="0"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 marL="806450" indent="0" algn="l">
                        <a:lnSpc>
                          <a:spcPts val="1635"/>
                        </a:lnSpc>
                      </a:pPr>
                      <a:endParaRPr sz="1400" dirty="0">
                        <a:solidFill>
                          <a:schemeClr val="bg1"/>
                        </a:solidFill>
                        <a:latin typeface="Gilroy-Medium"/>
                        <a:cs typeface="Gilroy-Medium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2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92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2179"/>
                  </a:ext>
                </a:extLst>
              </a:tr>
            </a:tbl>
          </a:graphicData>
        </a:graphic>
      </p:graphicFrame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25396" y="187546"/>
            <a:ext cx="1527410" cy="647148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59690" y="1172663"/>
            <a:ext cx="756320" cy="2686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50" b="1" i="0" u="none" strike="noStrike" kern="1200" cap="none" spc="-25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V</a:t>
            </a:r>
            <a:r>
              <a:rPr kumimoji="0" sz="1650" b="1" i="0" u="none" strike="noStrike" kern="1200" cap="none" spc="-5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is</a:t>
            </a:r>
            <a:r>
              <a:rPr kumimoji="0" sz="1650" b="1" i="0" u="none" strike="noStrike" kern="1200" cap="none" spc="5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ion</a:t>
            </a:r>
            <a:endParaRPr kumimoji="0" sz="1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9690" y="1709613"/>
            <a:ext cx="978569" cy="2686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50" b="1" i="0" u="none" strike="noStrike" kern="1200" cap="none" spc="10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Purp</a:t>
            </a:r>
            <a:r>
              <a:rPr kumimoji="0" sz="1650" b="1" i="0" u="none" strike="noStrike" kern="1200" cap="none" spc="-10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o</a:t>
            </a:r>
            <a:r>
              <a:rPr kumimoji="0" sz="1650" b="1" i="0" u="none" strike="noStrike" kern="1200" cap="none" spc="-20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s</a:t>
            </a:r>
            <a:r>
              <a:rPr kumimoji="0" sz="1650" b="1" i="0" u="none" strike="noStrike" kern="1200" cap="none" spc="10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e</a:t>
            </a:r>
            <a:endParaRPr kumimoji="0" sz="1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8613" y="6110793"/>
            <a:ext cx="854925" cy="2686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50" b="1" i="0" u="none" strike="noStrike" kern="1200" cap="none" spc="-95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V</a:t>
            </a:r>
            <a:r>
              <a:rPr kumimoji="0" sz="1650" b="1" i="0" u="none" strike="noStrike" kern="1200" cap="none" spc="5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alu</a:t>
            </a:r>
            <a:r>
              <a:rPr kumimoji="0" sz="1650" b="1" i="0" u="none" strike="noStrike" kern="1200" cap="none" spc="-25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e</a:t>
            </a:r>
            <a:r>
              <a:rPr kumimoji="0" sz="1650" b="1" i="0" u="none" strike="noStrike" kern="1200" cap="none" spc="5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s</a:t>
            </a:r>
            <a:endParaRPr kumimoji="0" sz="1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0292" y="2626044"/>
            <a:ext cx="1114053" cy="7611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50" b="1" i="0" u="none" strike="noStrike" kern="1200" cap="none" spc="0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Pillars</a:t>
            </a:r>
            <a:endParaRPr kumimoji="0" sz="1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5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50" b="1" i="0" u="none" strike="noStrike" kern="1200" cap="none" spc="-15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Pathways</a:t>
            </a:r>
            <a:endParaRPr kumimoji="0" sz="1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0292" y="4970401"/>
            <a:ext cx="1360888" cy="26866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50" b="1" i="0" u="none" strike="noStrike" kern="1200" cap="none" spc="5" normalizeH="0" baseline="0" noProof="0">
                <a:ln>
                  <a:noFill/>
                </a:ln>
                <a:solidFill>
                  <a:srgbClr val="414042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Enablers</a:t>
            </a:r>
            <a:endParaRPr kumimoji="0" sz="16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2998" y="1623057"/>
            <a:ext cx="10846435" cy="0"/>
          </a:xfrm>
          <a:custGeom>
            <a:avLst/>
            <a:gdLst/>
            <a:ahLst/>
            <a:cxnLst/>
            <a:rect l="l" t="t" r="r" b="b"/>
            <a:pathLst>
              <a:path w="10846435">
                <a:moveTo>
                  <a:pt x="0" y="0"/>
                </a:moveTo>
                <a:lnTo>
                  <a:pt x="10846130" y="0"/>
                </a:lnTo>
              </a:path>
            </a:pathLst>
          </a:custGeom>
          <a:ln w="12700">
            <a:solidFill>
              <a:srgbClr val="0092BD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0292" y="2286000"/>
            <a:ext cx="10846435" cy="0"/>
          </a:xfrm>
          <a:custGeom>
            <a:avLst/>
            <a:gdLst/>
            <a:ahLst/>
            <a:cxnLst/>
            <a:rect l="l" t="t" r="r" b="b"/>
            <a:pathLst>
              <a:path w="10846435">
                <a:moveTo>
                  <a:pt x="0" y="0"/>
                </a:moveTo>
                <a:lnTo>
                  <a:pt x="10846130" y="0"/>
                </a:lnTo>
              </a:path>
            </a:pathLst>
          </a:custGeom>
          <a:ln w="12700">
            <a:solidFill>
              <a:srgbClr val="0092BD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94173" y="1804615"/>
            <a:ext cx="8534276" cy="63350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6654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-85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Medium"/>
                <a:ea typeface="+mn-ea"/>
                <a:cs typeface="+mn-cs"/>
              </a:rPr>
              <a:t>To educate, connect, and advocate for a better investment environment.</a:t>
            </a:r>
          </a:p>
          <a:p>
            <a:pPr marL="12700" marR="66548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Medium"/>
              <a:ea typeface="+mn-ea"/>
              <a:cs typeface="Gilroy-Medium"/>
            </a:endParaRPr>
          </a:p>
        </p:txBody>
      </p:sp>
      <p:sp>
        <p:nvSpPr>
          <p:cNvPr id="14" name="object 14"/>
          <p:cNvSpPr/>
          <p:nvPr/>
        </p:nvSpPr>
        <p:spPr>
          <a:xfrm flipV="1">
            <a:off x="-37178" y="5597062"/>
            <a:ext cx="10846435" cy="267745"/>
          </a:xfrm>
          <a:custGeom>
            <a:avLst/>
            <a:gdLst/>
            <a:ahLst/>
            <a:cxnLst/>
            <a:rect l="l" t="t" r="r" b="b"/>
            <a:pathLst>
              <a:path w="10846435">
                <a:moveTo>
                  <a:pt x="0" y="0"/>
                </a:moveTo>
                <a:lnTo>
                  <a:pt x="10846130" y="0"/>
                </a:lnTo>
              </a:path>
            </a:pathLst>
          </a:custGeom>
          <a:ln w="12700">
            <a:solidFill>
              <a:srgbClr val="0092BD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72998" y="4846568"/>
            <a:ext cx="10846435" cy="0"/>
          </a:xfrm>
          <a:custGeom>
            <a:avLst/>
            <a:gdLst/>
            <a:ahLst/>
            <a:cxnLst/>
            <a:rect l="l" t="t" r="r" b="b"/>
            <a:pathLst>
              <a:path w="10846435">
                <a:moveTo>
                  <a:pt x="0" y="0"/>
                </a:moveTo>
                <a:lnTo>
                  <a:pt x="10846130" y="0"/>
                </a:lnTo>
              </a:path>
            </a:pathLst>
          </a:custGeom>
          <a:ln w="12700">
            <a:solidFill>
              <a:srgbClr val="0092BD"/>
            </a:solidFill>
          </a:ln>
        </p:spPr>
        <p:txBody>
          <a:bodyPr wrap="square" lIns="0" tIns="0" rIns="0" b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494173" y="1138859"/>
            <a:ext cx="8315084" cy="30521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dirty="0"/>
              <a:t>To be the leading independent voice and community for </a:t>
            </a:r>
            <a:r>
              <a:rPr lang="en-US" spc="-15" dirty="0"/>
              <a:t>Australian</a:t>
            </a:r>
            <a:r>
              <a:rPr spc="5" dirty="0"/>
              <a:t> </a:t>
            </a:r>
            <a:r>
              <a:rPr lang="en-AU" spc="5" dirty="0"/>
              <a:t>retail </a:t>
            </a:r>
            <a:r>
              <a:rPr spc="-25" dirty="0"/>
              <a:t>investors.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600189" y="4932290"/>
            <a:ext cx="2200411" cy="649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5080" lvl="0" indent="-285750" algn="l" defTabSz="914400" rtl="0" eaLnBrk="1" fontAlgn="auto" latinLnBrk="0" hangingPunct="1">
              <a:lnSpc>
                <a:spcPct val="1278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650" b="1" i="0" u="none" strike="noStrike" kern="1200" cap="none" spc="5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People and culture</a:t>
            </a:r>
          </a:p>
          <a:p>
            <a:pPr marL="298450" marR="5080" lvl="0" indent="-285750" algn="l" defTabSz="914400" rtl="0" eaLnBrk="1" fontAlgn="auto" latinLnBrk="0" hangingPunct="1">
              <a:lnSpc>
                <a:spcPct val="1278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650" b="1" i="0" u="none" strike="noStrike" kern="1200" cap="none" spc="-5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Financial stability</a:t>
            </a:r>
            <a:endParaRPr kumimoji="0" sz="16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51715" y="4980509"/>
            <a:ext cx="2717056" cy="605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5080" lvl="0" indent="-285750" algn="l" defTabSz="914400" rtl="0" eaLnBrk="1" fontAlgn="auto" latinLnBrk="0" hangingPunct="1">
              <a:lnSpc>
                <a:spcPct val="1175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650" b="1" i="0" u="none" strike="noStrike" kern="1200" cap="none" spc="5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Operational excellence</a:t>
            </a:r>
          </a:p>
          <a:p>
            <a:pPr marL="298450" marR="5080" indent="-285750">
              <a:lnSpc>
                <a:spcPct val="117500"/>
              </a:lnSpc>
              <a:spcBef>
                <a:spcPts val="95"/>
              </a:spcBef>
              <a:buFont typeface="Arial" panose="020B0604020202020204" pitchFamily="34" charset="0"/>
              <a:buChar char="•"/>
              <a:defRPr/>
            </a:pPr>
            <a:r>
              <a:rPr kumimoji="0" lang="en-AU" sz="1650" b="1" i="0" u="none" strike="noStrike" kern="1200" cap="none" spc="1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Volunteer community</a:t>
            </a:r>
            <a:endParaRPr kumimoji="0" lang="en-AU" sz="16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E4667695-5FA6-5105-32BC-8BE45D208934}"/>
              </a:ext>
            </a:extLst>
          </p:cNvPr>
          <p:cNvSpPr txBox="1"/>
          <p:nvPr/>
        </p:nvSpPr>
        <p:spPr>
          <a:xfrm>
            <a:off x="2455415" y="6182679"/>
            <a:ext cx="8289290" cy="26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82750" algn="l"/>
                <a:tab pos="3182938" algn="l"/>
                <a:tab pos="4727575" algn="l"/>
                <a:tab pos="6457950" algn="l"/>
              </a:tabLst>
              <a:defRPr/>
            </a:pPr>
            <a:r>
              <a:rPr kumimoji="0" sz="1650" b="1" i="0" u="none" strike="noStrike" kern="1200" cap="none" spc="-15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C</a:t>
            </a:r>
            <a:r>
              <a:rPr kumimoji="0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ou</a:t>
            </a:r>
            <a:r>
              <a:rPr kumimoji="0" sz="1650" b="1" i="0" u="none" strike="noStrike" kern="1200" cap="none" spc="-45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r</a:t>
            </a:r>
            <a:r>
              <a:rPr kumimoji="0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age	</a:t>
            </a:r>
            <a:r>
              <a:rPr kumimoji="0" sz="1650" b="1" i="0" u="none" strike="noStrike" kern="1200" cap="none" spc="-5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R</a:t>
            </a:r>
            <a:r>
              <a:rPr kumimoji="0" sz="1650" b="1" i="0" u="none" strike="noStrike" kern="1200" cap="none" spc="-4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e</a:t>
            </a:r>
            <a:r>
              <a:rPr kumimoji="0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sp</a:t>
            </a:r>
            <a:r>
              <a:rPr kumimoji="0" sz="1650" b="1" i="0" u="none" strike="noStrike" kern="1200" cap="none" spc="-1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ec</a:t>
            </a:r>
            <a:r>
              <a:rPr kumimoji="0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t	In</a:t>
            </a:r>
            <a:r>
              <a:rPr kumimoji="0" sz="1650" b="1" i="0" u="none" strike="noStrike" kern="1200" cap="none" spc="-5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t</a:t>
            </a:r>
            <a:r>
              <a:rPr kumimoji="0" sz="1650" b="1" i="0" u="none" strike="noStrike" kern="1200" cap="none" spc="-1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e</a:t>
            </a:r>
            <a:r>
              <a:rPr kumimoji="0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gri</a:t>
            </a:r>
            <a:r>
              <a:rPr kumimoji="0" sz="1650" b="1" i="0" u="none" strike="noStrike" kern="1200" cap="none" spc="5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t</a:t>
            </a:r>
            <a:r>
              <a:rPr kumimoji="0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y	</a:t>
            </a:r>
            <a:r>
              <a:rPr kumimoji="0" sz="1650" b="1" i="0" u="none" strike="noStrike" kern="1200" cap="none" spc="-25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Accountability</a:t>
            </a:r>
            <a:r>
              <a:rPr kumimoji="0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	Suppo</a:t>
            </a:r>
            <a:r>
              <a:rPr kumimoji="0" sz="1650" b="1" i="0" u="none" strike="noStrike" kern="1200" cap="none" spc="2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r</a:t>
            </a:r>
            <a:r>
              <a:rPr kumimoji="0" sz="1650" b="1" i="0" u="none" strike="noStrike" kern="1200" cap="none" spc="-1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t</a:t>
            </a:r>
            <a:r>
              <a:rPr kumimoji="0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i</a:t>
            </a:r>
            <a:r>
              <a:rPr kumimoji="0" sz="1650" b="1" i="0" u="none" strike="noStrike" kern="1200" cap="none" spc="-4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v</a:t>
            </a:r>
            <a:r>
              <a:rPr kumimoji="0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e</a:t>
            </a:r>
            <a:r>
              <a:rPr kumimoji="0" lang="en-AU" sz="1650" b="1" i="0" u="none" strike="noStrike" kern="1200" cap="none" spc="0" normalizeH="0" baseline="0" noProof="0" dirty="0">
                <a:ln>
                  <a:noFill/>
                </a:ln>
                <a:solidFill>
                  <a:srgbClr val="0092BD"/>
                </a:solidFill>
                <a:effectLst/>
                <a:uLnTx/>
                <a:uFillTx/>
                <a:latin typeface="Gilroy-SemiBold"/>
                <a:ea typeface="+mn-ea"/>
                <a:cs typeface="Gilroy-SemiBold"/>
              </a:rPr>
              <a:t>ness</a:t>
            </a:r>
            <a:endParaRPr kumimoji="0" sz="16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roy-SemiBold"/>
              <a:ea typeface="+mn-ea"/>
              <a:cs typeface="Gilroy-SemiBold"/>
            </a:endParaRP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04CF1B74-D4A8-F225-4B89-A204FC83A57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CB2DA84B036847AA207D99BBBC15FC" ma:contentTypeVersion="18" ma:contentTypeDescription="Create a new document." ma:contentTypeScope="" ma:versionID="92538f1735965f111849e35bb8383bbc">
  <xsd:schema xmlns:xsd="http://www.w3.org/2001/XMLSchema" xmlns:xs="http://www.w3.org/2001/XMLSchema" xmlns:p="http://schemas.microsoft.com/office/2006/metadata/properties" xmlns:ns2="73d321d4-fb92-41af-ad27-3ef157345e17" xmlns:ns3="cf8d0a93-466c-4967-84ef-09a20c76b18e" targetNamespace="http://schemas.microsoft.com/office/2006/metadata/properties" ma:root="true" ma:fieldsID="356dc310cbbb9f2e3736312bdeee8efc" ns2:_="" ns3:_="">
    <xsd:import namespace="73d321d4-fb92-41af-ad27-3ef157345e17"/>
    <xsd:import namespace="cf8d0a93-466c-4967-84ef-09a20c76b18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321d4-fb92-41af-ad27-3ef157345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d0a93-466c-4967-84ef-09a20c76b1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dc6af2d-9589-4526-a4f4-5d775ae29b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8d0a93-466c-4967-84ef-09a20c76b18e">
      <Terms xmlns="http://schemas.microsoft.com/office/infopath/2007/PartnerControls"/>
    </lcf76f155ced4ddcb4097134ff3c332f>
    <SharedWithUsers xmlns="73d321d4-fb92-41af-ad27-3ef157345e17">
      <UserInfo>
        <DisplayName>Leigh Gant (Education Manager)</DisplayName>
        <AccountId>320</AccountId>
        <AccountType/>
      </UserInfo>
      <UserInfo>
        <DisplayName>Damien Straker (Research)</DisplayName>
        <AccountId>59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6A04A1-4014-4DBC-B17F-EA0F0A2BC892}">
  <ds:schemaRefs>
    <ds:schemaRef ds:uri="73d321d4-fb92-41af-ad27-3ef157345e17"/>
    <ds:schemaRef ds:uri="cf8d0a93-466c-4967-84ef-09a20c76b18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147407C-EDE6-43AC-B720-6C4079896D01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3d321d4-fb92-41af-ad27-3ef157345e17"/>
    <ds:schemaRef ds:uri="http://purl.org/dc/elements/1.1/"/>
    <ds:schemaRef ds:uri="http://schemas.microsoft.com/office/2006/metadata/properties"/>
    <ds:schemaRef ds:uri="cf8d0a93-466c-4967-84ef-09a20c76b18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A44C707-9482-4B5D-A9C0-4B4687209B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77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Gilroy</vt:lpstr>
      <vt:lpstr>Gilroy-Light</vt:lpstr>
      <vt:lpstr>Gilroy-Medium</vt:lpstr>
      <vt:lpstr>Gilroy-SemiBold</vt:lpstr>
      <vt:lpstr>Times New Roman</vt:lpstr>
      <vt:lpstr>1_Office Theme</vt:lpstr>
      <vt:lpstr>To be the leading independent voice and community for Australian retail investors.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Strategy Days</dc:title>
  <dc:creator>Rachel Waterhouse (CEO)</dc:creator>
  <cp:lastModifiedBy>Rachel Waterhouse (CEO)</cp:lastModifiedBy>
  <cp:revision>85</cp:revision>
  <dcterms:created xsi:type="dcterms:W3CDTF">2022-10-31T23:09:03Z</dcterms:created>
  <dcterms:modified xsi:type="dcterms:W3CDTF">2024-02-25T22:56:59Z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0x01010012CB2DA84B036847AA207D99BBBC15FC</vt:lpwstr>
  </property>
  <property fmtid="{D5CDD505-2E9C-101B-9397-08002B2CF9AE}" pid="3" name="MediaServiceImageTags">
    <vt:lpwstr/>
  </property>
</Properties>
</file>